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sldIdLst>
    <p:sldId id="260" r:id="rId2"/>
    <p:sldId id="263" r:id="rId3"/>
    <p:sldId id="270" r:id="rId4"/>
    <p:sldId id="261" r:id="rId5"/>
    <p:sldId id="264" r:id="rId6"/>
    <p:sldId id="268" r:id="rId7"/>
    <p:sldId id="266" r:id="rId8"/>
    <p:sldId id="267" r:id="rId9"/>
    <p:sldId id="269" r:id="rId10"/>
    <p:sldId id="271" r:id="rId11"/>
    <p:sldId id="279" r:id="rId12"/>
    <p:sldId id="278" r:id="rId13"/>
    <p:sldId id="272" r:id="rId14"/>
    <p:sldId id="273" r:id="rId15"/>
    <p:sldId id="274" r:id="rId16"/>
    <p:sldId id="276" r:id="rId17"/>
    <p:sldId id="275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Clique para editar o estilo do subtítulo Mestre</a:t>
            </a:r>
            <a:endParaRPr lang="en-US" noProof="0"/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pt-BR" noProof="0"/>
              <a:t>Clique no ícone para adicionar uma imagem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3380" y="202653"/>
            <a:ext cx="10472212" cy="1079609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48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380" y="1985953"/>
            <a:ext cx="4466896" cy="397341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1279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pt-BR" noProof="0"/>
              <a:t>Clique para editar o título Mestre</a:t>
            </a:r>
            <a:endParaRPr lang="en-US" noProof="0"/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3380" y="202653"/>
            <a:ext cx="10472212" cy="1079609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4800" cap="none" baseline="0">
                <a:solidFill>
                  <a:schemeClr val="tx2"/>
                </a:solidFill>
              </a:defRPr>
            </a:lvl1pPr>
          </a:lstStyle>
          <a:p>
            <a:r>
              <a:rPr lang="pt-BR" noProof="0"/>
              <a:t>Clique para editar o título Mestre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380" y="1985953"/>
            <a:ext cx="4466896" cy="397341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Clique para editar o estilo do subtítulo Mestre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noProof="0"/>
              <a:t>Clique para editar o título Mestre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11/14/2024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‹nº›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  <p:sldLayoutId id="2147484501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3380" y="881624"/>
            <a:ext cx="9303916" cy="17568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/>
              <a:t>Interações em detectores</a:t>
            </a:r>
            <a:br>
              <a:rPr lang="pt-BR" dirty="0"/>
            </a:br>
            <a:r>
              <a:rPr lang="pt-BR" dirty="0"/>
              <a:t>Conversão fotônica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7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9E84B9F2-D2E7-4AC4-30B6-79082FE7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08" y="434322"/>
            <a:ext cx="7696783" cy="598935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91971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5BB3F-10AC-0F1C-566F-4A098E3D6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Multi-Pixel</a:t>
            </a:r>
            <a:r>
              <a:rPr lang="pt-BR" dirty="0"/>
              <a:t> </a:t>
            </a:r>
            <a:r>
              <a:rPr lang="pt-BR" dirty="0" err="1"/>
              <a:t>Photon</a:t>
            </a:r>
            <a:r>
              <a:rPr lang="pt-BR" dirty="0"/>
              <a:t> Counter – </a:t>
            </a:r>
            <a:r>
              <a:rPr lang="pt-BR" dirty="0" err="1"/>
              <a:t>SiPM</a:t>
            </a:r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A42F377-0B0C-A2A6-E4D3-0B80EFDC8889}"/>
              </a:ext>
            </a:extLst>
          </p:cNvPr>
          <p:cNvGrpSpPr/>
          <p:nvPr/>
        </p:nvGrpSpPr>
        <p:grpSpPr>
          <a:xfrm>
            <a:off x="921726" y="1584068"/>
            <a:ext cx="10514349" cy="4929187"/>
            <a:chOff x="921726" y="1584068"/>
            <a:chExt cx="10514349" cy="4929187"/>
          </a:xfrm>
        </p:grpSpPr>
        <p:pic>
          <p:nvPicPr>
            <p:cNvPr id="7" name="Imagem 6" descr="Linha do tempo&#10;&#10;Descrição gerada automaticamente">
              <a:extLst>
                <a:ext uri="{FF2B5EF4-FFF2-40B4-BE49-F238E27FC236}">
                  <a16:creationId xmlns:a16="http://schemas.microsoft.com/office/drawing/2014/main" id="{9027C42F-3486-74A4-6133-1310617A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391" y="3071837"/>
              <a:ext cx="4868887" cy="3441418"/>
            </a:xfrm>
            <a:prstGeom prst="rect">
              <a:avLst/>
            </a:prstGeom>
          </p:spPr>
        </p:pic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8D5C4931-3F93-30DB-C0CF-39CBBE4E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26" y="1584068"/>
              <a:ext cx="7105650" cy="2419350"/>
            </a:xfrm>
            <a:prstGeom prst="rect">
              <a:avLst/>
            </a:prstGeom>
          </p:spPr>
        </p:pic>
        <p:pic>
          <p:nvPicPr>
            <p:cNvPr id="9" name="Imagem 8" descr="Uma imagem contendo objeto, relógio&#10;&#10;Descrição gerada automaticamente">
              <a:extLst>
                <a:ext uri="{FF2B5EF4-FFF2-40B4-BE49-F238E27FC236}">
                  <a16:creationId xmlns:a16="http://schemas.microsoft.com/office/drawing/2014/main" id="{DE9F8CAF-B91A-C390-0D73-719EC6581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3200" y="1584069"/>
              <a:ext cx="3422875" cy="2419350"/>
            </a:xfrm>
            <a:prstGeom prst="rect">
              <a:avLst/>
            </a:prstGeom>
          </p:spPr>
        </p:pic>
        <p:pic>
          <p:nvPicPr>
            <p:cNvPr id="12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9ABB1F19-12F1-90AD-8A51-97180C14B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8278" y="4003418"/>
              <a:ext cx="4118707" cy="2509837"/>
            </a:xfrm>
            <a:prstGeom prst="rect">
              <a:avLst/>
            </a:prstGeom>
          </p:spPr>
        </p:pic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D9F729F1-D75A-3976-E108-C6A5FE769975}"/>
              </a:ext>
            </a:extLst>
          </p:cNvPr>
          <p:cNvSpPr txBox="1"/>
          <p:nvPr/>
        </p:nvSpPr>
        <p:spPr>
          <a:xfrm>
            <a:off x="5855233" y="1097596"/>
            <a:ext cx="580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pt-BR" dirty="0">
                <a:ea typeface="Cambria Math" panose="02040503050406030204" pitchFamily="18" charset="0"/>
              </a:rPr>
              <a:t>Operação em sobretensão à tensão de </a:t>
            </a:r>
            <a:r>
              <a:rPr lang="pt-BR" dirty="0" err="1">
                <a:ea typeface="Cambria Math" panose="02040503050406030204" pitchFamily="18" charset="0"/>
              </a:rPr>
              <a:t>breakdown</a:t>
            </a:r>
            <a:r>
              <a:rPr lang="pt-BR" dirty="0">
                <a:ea typeface="Cambria Math" panose="02040503050406030204" pitchFamily="18" charset="0"/>
              </a:rPr>
              <a:t> da APD</a:t>
            </a:r>
            <a:endParaRPr lang="pt-BR" b="0" i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42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áfico&#10;&#10;Descrição gerada automaticamente">
            <a:extLst>
              <a:ext uri="{FF2B5EF4-FFF2-40B4-BE49-F238E27FC236}">
                <a16:creationId xmlns:a16="http://schemas.microsoft.com/office/drawing/2014/main" id="{9BC1C6FA-BE0D-FFFE-3C74-6C89B000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79" y="1750939"/>
            <a:ext cx="5395937" cy="3593694"/>
          </a:xfrm>
          <a:prstGeom prst="rect">
            <a:avLst/>
          </a:prstGeom>
        </p:spPr>
      </p:pic>
      <p:pic>
        <p:nvPicPr>
          <p:cNvPr id="9" name="Imagem 8" descr="Gráfico, Histograma&#10;&#10;Descrição gerada automaticamente">
            <a:extLst>
              <a:ext uri="{FF2B5EF4-FFF2-40B4-BE49-F238E27FC236}">
                <a16:creationId xmlns:a16="http://schemas.microsoft.com/office/drawing/2014/main" id="{9D177899-62B7-5EE1-6481-D92E73AF1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32" y="1750939"/>
            <a:ext cx="4242260" cy="359369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F612A32A-4FA7-349D-54B3-A8EB5153E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380" y="202653"/>
            <a:ext cx="10472212" cy="1079609"/>
          </a:xfrm>
        </p:spPr>
        <p:txBody>
          <a:bodyPr/>
          <a:lstStyle/>
          <a:p>
            <a:r>
              <a:rPr lang="pt-BR" dirty="0" err="1"/>
              <a:t>Multi-Pixel</a:t>
            </a:r>
            <a:r>
              <a:rPr lang="pt-BR" dirty="0"/>
              <a:t> </a:t>
            </a:r>
            <a:r>
              <a:rPr lang="pt-BR" dirty="0" err="1"/>
              <a:t>Photon</a:t>
            </a:r>
            <a:r>
              <a:rPr lang="pt-BR" dirty="0"/>
              <a:t> Counter – </a:t>
            </a:r>
            <a:r>
              <a:rPr lang="pt-BR" dirty="0" err="1"/>
              <a:t>SiPM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1602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E1FEA-0D58-8054-DA03-EA5282BC81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Detectores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C6CDE8-94D1-82C5-8E0C-EAFCD4FB1F3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09845" y="1606710"/>
            <a:ext cx="5670229" cy="367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4033D7-1028-0BF2-57E4-375F6638D0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43952" y="1606710"/>
            <a:ext cx="5509796" cy="3661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934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4">
            <a:extLst>
              <a:ext uri="{FF2B5EF4-FFF2-40B4-BE49-F238E27FC236}">
                <a16:creationId xmlns:a16="http://schemas.microsoft.com/office/drawing/2014/main" id="{2F8FE39F-9EFF-232F-2D4D-377A5692E055}"/>
              </a:ext>
            </a:extLst>
          </p:cNvPr>
          <p:cNvGrpSpPr>
            <a:grpSpLocks/>
          </p:cNvGrpSpPr>
          <p:nvPr/>
        </p:nvGrpSpPr>
        <p:grpSpPr bwMode="auto">
          <a:xfrm>
            <a:off x="580789" y="1410584"/>
            <a:ext cx="10829925" cy="4513263"/>
            <a:chOff x="-376" y="1410"/>
            <a:chExt cx="6822" cy="284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EF63AAD-1154-3009-E6EF-E52581DEE0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" y="1438"/>
              <a:ext cx="4275" cy="2815"/>
              <a:chOff x="756" y="655"/>
              <a:chExt cx="5348" cy="3540"/>
            </a:xfrm>
          </p:grpSpPr>
          <p:sp>
            <p:nvSpPr>
              <p:cNvPr id="11" name="Line 6">
                <a:extLst>
                  <a:ext uri="{FF2B5EF4-FFF2-40B4-BE49-F238E27FC236}">
                    <a16:creationId xmlns:a16="http://schemas.microsoft.com/office/drawing/2014/main" id="{323C99A4-857E-85D7-0B51-2CDBBEAB71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3696"/>
                <a:ext cx="47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" name="Line 7">
                <a:extLst>
                  <a:ext uri="{FF2B5EF4-FFF2-40B4-BE49-F238E27FC236}">
                    <a16:creationId xmlns:a16="http://schemas.microsoft.com/office/drawing/2014/main" id="{58ED859E-11AB-56C6-06EA-1896CB0ED2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4" y="720"/>
                <a:ext cx="0" cy="29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592367C4-D5E6-40A6-D015-5C476AAA59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07EC2A44-C101-E96B-F258-408DA22566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6D4C1150-2E4D-944B-2568-46BEB429F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DB5E64-3543-3365-FD81-9B5F3482E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" name="Line 12">
                <a:extLst>
                  <a:ext uri="{FF2B5EF4-FFF2-40B4-BE49-F238E27FC236}">
                    <a16:creationId xmlns:a16="http://schemas.microsoft.com/office/drawing/2014/main" id="{241B734F-8091-AA66-5BB2-19B2A5248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" name="Line 13">
                <a:extLst>
                  <a:ext uri="{FF2B5EF4-FFF2-40B4-BE49-F238E27FC236}">
                    <a16:creationId xmlns:a16="http://schemas.microsoft.com/office/drawing/2014/main" id="{51D2666B-347B-7E7C-48FA-FC87B00455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" name="Line 14">
                <a:extLst>
                  <a:ext uri="{FF2B5EF4-FFF2-40B4-BE49-F238E27FC236}">
                    <a16:creationId xmlns:a16="http://schemas.microsoft.com/office/drawing/2014/main" id="{B15CEC21-5452-DD99-185B-4C11D62DE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3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" name="Line 15">
                <a:extLst>
                  <a:ext uri="{FF2B5EF4-FFF2-40B4-BE49-F238E27FC236}">
                    <a16:creationId xmlns:a16="http://schemas.microsoft.com/office/drawing/2014/main" id="{5C486658-8235-BBF0-1E2D-EACCFAA78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" name="Line 16">
                <a:extLst>
                  <a:ext uri="{FF2B5EF4-FFF2-40B4-BE49-F238E27FC236}">
                    <a16:creationId xmlns:a16="http://schemas.microsoft.com/office/drawing/2014/main" id="{2C704F22-05C2-5A87-C501-51A94E654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" name="Line 17">
                <a:extLst>
                  <a:ext uri="{FF2B5EF4-FFF2-40B4-BE49-F238E27FC236}">
                    <a16:creationId xmlns:a16="http://schemas.microsoft.com/office/drawing/2014/main" id="{C2295839-78C5-347A-F9EA-492F5118A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" name="Line 18">
                <a:extLst>
                  <a:ext uri="{FF2B5EF4-FFF2-40B4-BE49-F238E27FC236}">
                    <a16:creationId xmlns:a16="http://schemas.microsoft.com/office/drawing/2014/main" id="{A9B04FC3-5B49-BEF4-FD22-C56174BD2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" name="Line 19">
                <a:extLst>
                  <a:ext uri="{FF2B5EF4-FFF2-40B4-BE49-F238E27FC236}">
                    <a16:creationId xmlns:a16="http://schemas.microsoft.com/office/drawing/2014/main" id="{21D825C4-2C17-090A-2C23-F6CAC8889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5" name="Line 20">
                <a:extLst>
                  <a:ext uri="{FF2B5EF4-FFF2-40B4-BE49-F238E27FC236}">
                    <a16:creationId xmlns:a16="http://schemas.microsoft.com/office/drawing/2014/main" id="{80007DB5-E1C1-96ED-3E06-0889B07D4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6" name="Line 21">
                <a:extLst>
                  <a:ext uri="{FF2B5EF4-FFF2-40B4-BE49-F238E27FC236}">
                    <a16:creationId xmlns:a16="http://schemas.microsoft.com/office/drawing/2014/main" id="{B7C4CA32-9B4F-9820-D1B9-3002BE996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7" name="Line 22">
                <a:extLst>
                  <a:ext uri="{FF2B5EF4-FFF2-40B4-BE49-F238E27FC236}">
                    <a16:creationId xmlns:a16="http://schemas.microsoft.com/office/drawing/2014/main" id="{BD3C461E-4D33-D83E-6B28-BAB506F90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5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8" name="Line 23">
                <a:extLst>
                  <a:ext uri="{FF2B5EF4-FFF2-40B4-BE49-F238E27FC236}">
                    <a16:creationId xmlns:a16="http://schemas.microsoft.com/office/drawing/2014/main" id="{B8D98D4B-B901-AC33-B48E-B595415CD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9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" name="Line 24">
                <a:extLst>
                  <a:ext uri="{FF2B5EF4-FFF2-40B4-BE49-F238E27FC236}">
                    <a16:creationId xmlns:a16="http://schemas.microsoft.com/office/drawing/2014/main" id="{477EC5F1-5A51-F63D-D16E-7EDD73786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3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" name="Line 25">
                <a:extLst>
                  <a:ext uri="{FF2B5EF4-FFF2-40B4-BE49-F238E27FC236}">
                    <a16:creationId xmlns:a16="http://schemas.microsoft.com/office/drawing/2014/main" id="{F510037F-1C16-9389-769C-6EB6E43E91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7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" name="Line 26">
                <a:extLst>
                  <a:ext uri="{FF2B5EF4-FFF2-40B4-BE49-F238E27FC236}">
                    <a16:creationId xmlns:a16="http://schemas.microsoft.com/office/drawing/2014/main" id="{BB5D2623-709E-4609-8A5A-B5D33B26B9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6" y="364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" name="Text Box 27">
                <a:extLst>
                  <a:ext uri="{FF2B5EF4-FFF2-40B4-BE49-F238E27FC236}">
                    <a16:creationId xmlns:a16="http://schemas.microsoft.com/office/drawing/2014/main" id="{25F155C0-DF7A-B5C9-25D7-496AB4DC2D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1078" y="3804"/>
                <a:ext cx="505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latin typeface="Arial" charset="0"/>
                    <a:ea typeface="ＭＳ Ｐゴシック" charset="0"/>
                  </a:rPr>
                  <a:t>1972</a:t>
                </a:r>
                <a:endParaRPr lang="en-US" sz="2000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" name="Text Box 28">
                <a:extLst>
                  <a:ext uri="{FF2B5EF4-FFF2-40B4-BE49-F238E27FC236}">
                    <a16:creationId xmlns:a16="http://schemas.microsoft.com/office/drawing/2014/main" id="{6F451B5D-EBE4-B1C7-9108-76C53FD7EF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2629" y="3804"/>
                <a:ext cx="505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latin typeface="Arial" charset="0"/>
                    <a:ea typeface="ＭＳ Ｐゴシック" charset="0"/>
                  </a:rPr>
                  <a:t>1985</a:t>
                </a:r>
                <a:endParaRPr lang="en-US" sz="20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" name="Text Box 29">
                <a:extLst>
                  <a:ext uri="{FF2B5EF4-FFF2-40B4-BE49-F238E27FC236}">
                    <a16:creationId xmlns:a16="http://schemas.microsoft.com/office/drawing/2014/main" id="{34D6B9D0-0664-698A-5E38-14455C313B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3125" y="3810"/>
                <a:ext cx="504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latin typeface="Arial" charset="0"/>
                    <a:ea typeface="ＭＳ Ｐゴシック" charset="0"/>
                  </a:rPr>
                  <a:t>1989</a:t>
                </a:r>
                <a:endParaRPr lang="en-US" sz="20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5" name="Text Box 30">
                <a:extLst>
                  <a:ext uri="{FF2B5EF4-FFF2-40B4-BE49-F238E27FC236}">
                    <a16:creationId xmlns:a16="http://schemas.microsoft.com/office/drawing/2014/main" id="{F830E159-4645-908E-829A-3BABA4E196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2768" y="3802"/>
                <a:ext cx="504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latin typeface="Arial" charset="0"/>
                    <a:ea typeface="ＭＳ Ｐゴシック" charset="0"/>
                  </a:rPr>
                  <a:t>1986</a:t>
                </a:r>
                <a:endParaRPr lang="en-US" sz="20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6" name="Text Box 31">
                <a:extLst>
                  <a:ext uri="{FF2B5EF4-FFF2-40B4-BE49-F238E27FC236}">
                    <a16:creationId xmlns:a16="http://schemas.microsoft.com/office/drawing/2014/main" id="{4879C2ED-4C61-15C0-B91B-AF74426EE9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3265" y="3809"/>
                <a:ext cx="505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latin typeface="Arial" charset="0"/>
                    <a:ea typeface="ＭＳ Ｐゴシック" charset="0"/>
                  </a:rPr>
                  <a:t>1990</a:t>
                </a:r>
                <a:endParaRPr lang="en-US" sz="20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" name="Text Box 32">
                <a:extLst>
                  <a:ext uri="{FF2B5EF4-FFF2-40B4-BE49-F238E27FC236}">
                    <a16:creationId xmlns:a16="http://schemas.microsoft.com/office/drawing/2014/main" id="{5540F934-8242-2825-8880-698DE2D03F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4324" y="3810"/>
                <a:ext cx="504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latin typeface="Arial" charset="0"/>
                    <a:ea typeface="ＭＳ Ｐゴシック" charset="0"/>
                  </a:rPr>
                  <a:t>1999</a:t>
                </a:r>
                <a:endParaRPr lang="en-US" sz="20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" name="Text Box 33">
                <a:extLst>
                  <a:ext uri="{FF2B5EF4-FFF2-40B4-BE49-F238E27FC236}">
                    <a16:creationId xmlns:a16="http://schemas.microsoft.com/office/drawing/2014/main" id="{34B55570-1FBD-3C93-1597-DDF0AB513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5378" y="3805"/>
                <a:ext cx="504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latin typeface="Arial" charset="0"/>
                    <a:ea typeface="ＭＳ Ｐゴシック" charset="0"/>
                  </a:rPr>
                  <a:t>2008</a:t>
                </a:r>
                <a:endParaRPr lang="en-US" sz="20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9" name="Line 34">
                <a:extLst>
                  <a:ext uri="{FF2B5EF4-FFF2-40B4-BE49-F238E27FC236}">
                    <a16:creationId xmlns:a16="http://schemas.microsoft.com/office/drawing/2014/main" id="{6C79D0D8-0666-B79F-F3C5-91D1B9A670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128" y="340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" name="Line 35">
                <a:extLst>
                  <a:ext uri="{FF2B5EF4-FFF2-40B4-BE49-F238E27FC236}">
                    <a16:creationId xmlns:a16="http://schemas.microsoft.com/office/drawing/2014/main" id="{F7E04F10-7905-56B3-CB2E-E680ED8CDE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128" y="314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" name="Line 36">
                <a:extLst>
                  <a:ext uri="{FF2B5EF4-FFF2-40B4-BE49-F238E27FC236}">
                    <a16:creationId xmlns:a16="http://schemas.microsoft.com/office/drawing/2014/main" id="{352D25CF-0D94-D66B-BFDD-DEEB080EB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128" y="288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" name="Line 37">
                <a:extLst>
                  <a:ext uri="{FF2B5EF4-FFF2-40B4-BE49-F238E27FC236}">
                    <a16:creationId xmlns:a16="http://schemas.microsoft.com/office/drawing/2014/main" id="{A56A4A14-9ED1-F9D5-8BD6-12F10BC842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128" y="261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" name="Line 38">
                <a:extLst>
                  <a:ext uri="{FF2B5EF4-FFF2-40B4-BE49-F238E27FC236}">
                    <a16:creationId xmlns:a16="http://schemas.microsoft.com/office/drawing/2014/main" id="{47A256C4-517D-F75A-88F8-2DCE9892A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128" y="235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4" name="Line 39">
                <a:extLst>
                  <a:ext uri="{FF2B5EF4-FFF2-40B4-BE49-F238E27FC236}">
                    <a16:creationId xmlns:a16="http://schemas.microsoft.com/office/drawing/2014/main" id="{DF9C0497-F5D4-A575-7779-F3EF07F70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128" y="2088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5" name="Line 40">
                <a:extLst>
                  <a:ext uri="{FF2B5EF4-FFF2-40B4-BE49-F238E27FC236}">
                    <a16:creationId xmlns:a16="http://schemas.microsoft.com/office/drawing/2014/main" id="{65915ED3-FFCA-DEE4-5792-38A167A6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128" y="182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" name="Line 41">
                <a:extLst>
                  <a:ext uri="{FF2B5EF4-FFF2-40B4-BE49-F238E27FC236}">
                    <a16:creationId xmlns:a16="http://schemas.microsoft.com/office/drawing/2014/main" id="{0B4CDB4B-A7CC-1B73-67E9-1BB01DE8B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128" y="156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" name="Line 42">
                <a:extLst>
                  <a:ext uri="{FF2B5EF4-FFF2-40B4-BE49-F238E27FC236}">
                    <a16:creationId xmlns:a16="http://schemas.microsoft.com/office/drawing/2014/main" id="{29AC8FB0-22D4-D859-69D4-2BF6A40DD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128" y="129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8" name="Line 43">
                <a:extLst>
                  <a:ext uri="{FF2B5EF4-FFF2-40B4-BE49-F238E27FC236}">
                    <a16:creationId xmlns:a16="http://schemas.microsoft.com/office/drawing/2014/main" id="{CA147ECD-5D9B-CA25-433E-6CD46DCDA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128" y="103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9" name="Text Box 44">
                <a:extLst>
                  <a:ext uri="{FF2B5EF4-FFF2-40B4-BE49-F238E27FC236}">
                    <a16:creationId xmlns:a16="http://schemas.microsoft.com/office/drawing/2014/main" id="{7B7D84B2-6F58-6501-A264-352BA65152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6" y="758"/>
                <a:ext cx="388" cy="3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latin typeface="Arial" charset="0"/>
                    <a:ea typeface="ＭＳ Ｐゴシック" charset="0"/>
                  </a:rPr>
                  <a:t>m</a:t>
                </a:r>
                <a:r>
                  <a:rPr lang="en-US" sz="2000" baseline="30000" dirty="0">
                    <a:latin typeface="Arial" charset="0"/>
                    <a:ea typeface="ＭＳ Ｐゴシック" charset="0"/>
                  </a:rPr>
                  <a:t>3</a:t>
                </a:r>
                <a:endParaRPr lang="en-US" sz="2000" dirty="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0" name="AutoShape 45">
                <a:extLst>
                  <a:ext uri="{FF2B5EF4-FFF2-40B4-BE49-F238E27FC236}">
                    <a16:creationId xmlns:a16="http://schemas.microsoft.com/office/drawing/2014/main" id="{15AC6D25-CEA8-8371-D540-48FB05476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3312"/>
                <a:ext cx="144" cy="144"/>
              </a:xfrm>
              <a:prstGeom prst="star5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" name="AutoShape 46">
                <a:extLst>
                  <a:ext uri="{FF2B5EF4-FFF2-40B4-BE49-F238E27FC236}">
                    <a16:creationId xmlns:a16="http://schemas.microsoft.com/office/drawing/2014/main" id="{3C16E3C0-3EB0-423A-BF08-820FB574C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112"/>
                <a:ext cx="144" cy="144"/>
              </a:xfrm>
              <a:prstGeom prst="star5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2" name="AutoShape 47">
                <a:extLst>
                  <a:ext uri="{FF2B5EF4-FFF2-40B4-BE49-F238E27FC236}">
                    <a16:creationId xmlns:a16="http://schemas.microsoft.com/office/drawing/2014/main" id="{B61F9368-C67B-2CE0-0A79-8DE1A4E58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216"/>
                <a:ext cx="144" cy="144"/>
              </a:xfrm>
              <a:prstGeom prst="star5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" name="AutoShape 48">
                <a:extLst>
                  <a:ext uri="{FF2B5EF4-FFF2-40B4-BE49-F238E27FC236}">
                    <a16:creationId xmlns:a16="http://schemas.microsoft.com/office/drawing/2014/main" id="{63FE1ACC-D52E-BF2F-21AC-9A0951667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3312"/>
                <a:ext cx="144" cy="144"/>
              </a:xfrm>
              <a:prstGeom prst="star5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" name="AutoShape 49">
                <a:extLst>
                  <a:ext uri="{FF2B5EF4-FFF2-40B4-BE49-F238E27FC236}">
                    <a16:creationId xmlns:a16="http://schemas.microsoft.com/office/drawing/2014/main" id="{D15F3596-6A27-0E68-DE62-3DF1A7E7A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7" y="3456"/>
                <a:ext cx="144" cy="144"/>
              </a:xfrm>
              <a:prstGeom prst="star5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" name="AutoShape 50">
                <a:extLst>
                  <a:ext uri="{FF2B5EF4-FFF2-40B4-BE49-F238E27FC236}">
                    <a16:creationId xmlns:a16="http://schemas.microsoft.com/office/drawing/2014/main" id="{091B8E13-1F5D-3EA1-2A2A-A497738DB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3092"/>
                <a:ext cx="144" cy="144"/>
              </a:xfrm>
              <a:prstGeom prst="star5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" name="AutoShape 51">
                <a:extLst>
                  <a:ext uri="{FF2B5EF4-FFF2-40B4-BE49-F238E27FC236}">
                    <a16:creationId xmlns:a16="http://schemas.microsoft.com/office/drawing/2014/main" id="{B8742EF4-48D4-0DC8-740E-28062DDF6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144" cy="144"/>
              </a:xfrm>
              <a:prstGeom prst="star5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" name="AutoShape 52">
                <a:extLst>
                  <a:ext uri="{FF2B5EF4-FFF2-40B4-BE49-F238E27FC236}">
                    <a16:creationId xmlns:a16="http://schemas.microsoft.com/office/drawing/2014/main" id="{1545F9F9-2038-6591-17D1-E742AA88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488"/>
                <a:ext cx="144" cy="144"/>
              </a:xfrm>
              <a:prstGeom prst="star5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" name="AutoShape 53">
                <a:extLst>
                  <a:ext uri="{FF2B5EF4-FFF2-40B4-BE49-F238E27FC236}">
                    <a16:creationId xmlns:a16="http://schemas.microsoft.com/office/drawing/2014/main" id="{CE9B622F-1C50-2653-00CF-1B4A6D6C1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3" y="3237"/>
                <a:ext cx="144" cy="144"/>
              </a:xfrm>
              <a:prstGeom prst="star5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" name="AutoShape 54">
                <a:extLst>
                  <a:ext uri="{FF2B5EF4-FFF2-40B4-BE49-F238E27FC236}">
                    <a16:creationId xmlns:a16="http://schemas.microsoft.com/office/drawing/2014/main" id="{14B5CDC2-04C2-3D2E-A943-9C3669888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960"/>
                <a:ext cx="144" cy="144"/>
              </a:xfrm>
              <a:prstGeom prst="star5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" name="Text Box 55">
                <a:extLst>
                  <a:ext uri="{FF2B5EF4-FFF2-40B4-BE49-F238E27FC236}">
                    <a16:creationId xmlns:a16="http://schemas.microsoft.com/office/drawing/2014/main" id="{870AA472-D857-1D6C-05C6-6FA0F57C6D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5" y="2976"/>
                <a:ext cx="800" cy="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Crystal Ball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672 NaI(Tl)</a:t>
                </a:r>
                <a:r>
                  <a:rPr lang="en-US" sz="1600">
                    <a:latin typeface="Arial" charset="0"/>
                    <a:ea typeface="ＭＳ Ｐゴシック" charset="0"/>
                  </a:rPr>
                  <a:t> </a:t>
                </a:r>
              </a:p>
            </p:txBody>
          </p:sp>
          <p:sp>
            <p:nvSpPr>
              <p:cNvPr id="61" name="Text Box 56">
                <a:extLst>
                  <a:ext uri="{FF2B5EF4-FFF2-40B4-BE49-F238E27FC236}">
                    <a16:creationId xmlns:a16="http://schemas.microsoft.com/office/drawing/2014/main" id="{B7BEDC04-399C-36EF-4579-23B5227F33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7" y="1777"/>
                <a:ext cx="871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latin typeface="Arial" charset="0"/>
                    <a:ea typeface="ＭＳ Ｐゴシック" charset="0"/>
                  </a:rPr>
                  <a:t>Cleo II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latin typeface="Arial" charset="0"/>
                    <a:ea typeface="ＭＳ Ｐゴシック" charset="0"/>
                  </a:rPr>
                  <a:t>7800 </a:t>
                </a:r>
                <a:r>
                  <a:rPr lang="en-US" sz="1200" dirty="0" err="1">
                    <a:latin typeface="Arial" charset="0"/>
                    <a:ea typeface="ＭＳ Ｐゴシック" charset="0"/>
                  </a:rPr>
                  <a:t>CsI</a:t>
                </a:r>
                <a:r>
                  <a:rPr lang="en-US" sz="1200" dirty="0">
                    <a:latin typeface="Arial" charset="0"/>
                    <a:ea typeface="ＭＳ Ｐゴシック" charset="0"/>
                  </a:rPr>
                  <a:t>(Tl)</a:t>
                </a:r>
                <a:r>
                  <a:rPr lang="en-US" sz="1600" dirty="0">
                    <a:latin typeface="Arial" charset="0"/>
                    <a:ea typeface="ＭＳ Ｐゴシック" charset="0"/>
                  </a:rPr>
                  <a:t> </a:t>
                </a:r>
              </a:p>
            </p:txBody>
          </p:sp>
          <p:sp>
            <p:nvSpPr>
              <p:cNvPr id="62" name="Text Box 57">
                <a:extLst>
                  <a:ext uri="{FF2B5EF4-FFF2-40B4-BE49-F238E27FC236}">
                    <a16:creationId xmlns:a16="http://schemas.microsoft.com/office/drawing/2014/main" id="{4F0FA8B3-981F-202B-2AAB-8E6010F935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2" y="3217"/>
                <a:ext cx="831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L3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12000 BGO</a:t>
                </a:r>
                <a:r>
                  <a:rPr lang="en-US" sz="1600">
                    <a:latin typeface="Arial" charset="0"/>
                    <a:ea typeface="ＭＳ Ｐゴシック" charset="0"/>
                  </a:rPr>
                  <a:t> </a:t>
                </a:r>
              </a:p>
            </p:txBody>
          </p:sp>
          <p:sp>
            <p:nvSpPr>
              <p:cNvPr id="63" name="Text Box 58">
                <a:extLst>
                  <a:ext uri="{FF2B5EF4-FFF2-40B4-BE49-F238E27FC236}">
                    <a16:creationId xmlns:a16="http://schemas.microsoft.com/office/drawing/2014/main" id="{78965A3B-5037-39B7-9845-DCABEA9C8A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5" y="2929"/>
                <a:ext cx="886" cy="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latin typeface="Arial" charset="0"/>
                    <a:ea typeface="ＭＳ Ｐゴシック" charset="0"/>
                  </a:rPr>
                  <a:t>Crystal Barrel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latin typeface="Arial" charset="0"/>
                    <a:ea typeface="ＭＳ Ｐゴシック" charset="0"/>
                  </a:rPr>
                  <a:t>1380 </a:t>
                </a:r>
                <a:r>
                  <a:rPr lang="en-US" sz="1200" dirty="0" err="1">
                    <a:latin typeface="Arial" charset="0"/>
                    <a:ea typeface="ＭＳ Ｐゴシック" charset="0"/>
                  </a:rPr>
                  <a:t>CsI</a:t>
                </a:r>
                <a:r>
                  <a:rPr lang="en-US" sz="1200" dirty="0">
                    <a:latin typeface="Arial" charset="0"/>
                    <a:ea typeface="ＭＳ Ｐゴシック" charset="0"/>
                  </a:rPr>
                  <a:t>(Tl)</a:t>
                </a:r>
                <a:r>
                  <a:rPr lang="en-US" sz="1600" dirty="0">
                    <a:latin typeface="Arial" charset="0"/>
                    <a:ea typeface="ＭＳ Ｐゴシック" charset="0"/>
                  </a:rPr>
                  <a:t> </a:t>
                </a:r>
              </a:p>
            </p:txBody>
          </p:sp>
          <p:sp>
            <p:nvSpPr>
              <p:cNvPr id="64" name="Text Box 59">
                <a:extLst>
                  <a:ext uri="{FF2B5EF4-FFF2-40B4-BE49-F238E27FC236}">
                    <a16:creationId xmlns:a16="http://schemas.microsoft.com/office/drawing/2014/main" id="{8A6A47C0-2603-ACFE-6E48-9000619FF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0" y="3297"/>
                <a:ext cx="721" cy="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latin typeface="Arial" charset="0"/>
                    <a:ea typeface="ＭＳ Ｐゴシック" charset="0"/>
                  </a:rPr>
                  <a:t>TAPS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latin typeface="Arial" charset="0"/>
                    <a:ea typeface="ＭＳ Ｐゴシック" charset="0"/>
                  </a:rPr>
                  <a:t>600 BaF2</a:t>
                </a:r>
                <a:r>
                  <a:rPr lang="en-US" sz="1600" dirty="0">
                    <a:latin typeface="Arial" charset="0"/>
                    <a:ea typeface="ＭＳ Ｐゴシック" charset="0"/>
                  </a:rPr>
                  <a:t> </a:t>
                </a:r>
              </a:p>
            </p:txBody>
          </p:sp>
          <p:sp>
            <p:nvSpPr>
              <p:cNvPr id="65" name="Text Box 60">
                <a:extLst>
                  <a:ext uri="{FF2B5EF4-FFF2-40B4-BE49-F238E27FC236}">
                    <a16:creationId xmlns:a16="http://schemas.microsoft.com/office/drawing/2014/main" id="{F4F9D33C-5AC0-3531-B4D3-A8CAF8DB0D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8" y="3102"/>
                <a:ext cx="690" cy="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KTeV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3100 CsI</a:t>
                </a:r>
                <a:r>
                  <a:rPr lang="en-US" sz="1600">
                    <a:latin typeface="Arial" charset="0"/>
                    <a:ea typeface="ＭＳ Ｐゴシック" charset="0"/>
                  </a:rPr>
                  <a:t> </a:t>
                </a:r>
              </a:p>
            </p:txBody>
          </p:sp>
          <p:sp>
            <p:nvSpPr>
              <p:cNvPr id="66" name="Text Box 61">
                <a:extLst>
                  <a:ext uri="{FF2B5EF4-FFF2-40B4-BE49-F238E27FC236}">
                    <a16:creationId xmlns:a16="http://schemas.microsoft.com/office/drawing/2014/main" id="{15606195-65B0-6FDB-262A-4DD12F0C9C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1" y="2335"/>
                <a:ext cx="871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Babar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6580 CsI(Tl)</a:t>
                </a:r>
                <a:r>
                  <a:rPr lang="en-US" sz="1600">
                    <a:latin typeface="Arial" charset="0"/>
                    <a:ea typeface="ＭＳ Ｐゴシック" charset="0"/>
                  </a:rPr>
                  <a:t> </a:t>
                </a:r>
              </a:p>
            </p:txBody>
          </p:sp>
          <p:sp>
            <p:nvSpPr>
              <p:cNvPr id="67" name="Text Box 62">
                <a:extLst>
                  <a:ext uri="{FF2B5EF4-FFF2-40B4-BE49-F238E27FC236}">
                    <a16:creationId xmlns:a16="http://schemas.microsoft.com/office/drawing/2014/main" id="{1C90C7DF-723C-E032-677B-2C068F052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4" y="1519"/>
                <a:ext cx="845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Belle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8816 CsI(Tl) </a:t>
                </a:r>
              </a:p>
            </p:txBody>
          </p:sp>
          <p:sp>
            <p:nvSpPr>
              <p:cNvPr id="68" name="Text Box 63">
                <a:extLst>
                  <a:ext uri="{FF2B5EF4-FFF2-40B4-BE49-F238E27FC236}">
                    <a16:creationId xmlns:a16="http://schemas.microsoft.com/office/drawing/2014/main" id="{EDBE841A-28AF-5E37-0233-C6D7D8228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3" y="2911"/>
                <a:ext cx="851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Alice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latin typeface="Arial" charset="0"/>
                    <a:ea typeface="ＭＳ Ｐゴシック" charset="0"/>
                  </a:rPr>
                  <a:t>17920 PWO</a:t>
                </a:r>
                <a:r>
                  <a:rPr lang="en-US" sz="1600">
                    <a:latin typeface="Arial" charset="0"/>
                    <a:ea typeface="ＭＳ Ｐゴシック" charset="0"/>
                  </a:rPr>
                  <a:t> </a:t>
                </a:r>
              </a:p>
            </p:txBody>
          </p:sp>
          <p:sp>
            <p:nvSpPr>
              <p:cNvPr id="69" name="Text Box 64">
                <a:extLst>
                  <a:ext uri="{FF2B5EF4-FFF2-40B4-BE49-F238E27FC236}">
                    <a16:creationId xmlns:a16="http://schemas.microsoft.com/office/drawing/2014/main" id="{0833CEC8-3F71-10B5-3AF7-F22C831F03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54" y="655"/>
                <a:ext cx="839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latin typeface="Arial" charset="0"/>
                    <a:ea typeface="ＭＳ Ｐゴシック" charset="0"/>
                  </a:rPr>
                  <a:t>CMS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latin typeface="Arial" charset="0"/>
                    <a:ea typeface="ＭＳ Ｐゴシック" charset="0"/>
                  </a:rPr>
                  <a:t>75000 PWO </a:t>
                </a:r>
              </a:p>
            </p:txBody>
          </p:sp>
        </p:grpSp>
        <p:pic>
          <p:nvPicPr>
            <p:cNvPr id="6" name="Picture 66" descr="bareball">
              <a:extLst>
                <a:ext uri="{FF2B5EF4-FFF2-40B4-BE49-F238E27FC236}">
                  <a16:creationId xmlns:a16="http://schemas.microsoft.com/office/drawing/2014/main" id="{278A1B72-39B2-6017-2466-C6110CAC3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3" r="9119" b="4739"/>
            <a:stretch>
              <a:fillRect/>
            </a:stretch>
          </p:blipFill>
          <p:spPr bwMode="auto">
            <a:xfrm>
              <a:off x="-376" y="3083"/>
              <a:ext cx="1193" cy="94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1" descr="0707039_07-A4-at-144-dpi">
              <a:extLst>
                <a:ext uri="{FF2B5EF4-FFF2-40B4-BE49-F238E27FC236}">
                  <a16:creationId xmlns:a16="http://schemas.microsoft.com/office/drawing/2014/main" id="{E6DAC67F-7761-9CED-7075-240778670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2" y="1410"/>
              <a:ext cx="1554" cy="105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72">
              <a:extLst>
                <a:ext uri="{FF2B5EF4-FFF2-40B4-BE49-F238E27FC236}">
                  <a16:creationId xmlns:a16="http://schemas.microsoft.com/office/drawing/2014/main" id="{662B00F5-00DC-0A01-DE89-5063193B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" y="2668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latin typeface="Helvetica" charset="0"/>
                  <a:ea typeface="ＭＳ Ｐゴシック" charset="0"/>
                  <a:cs typeface="ＭＳ Ｐゴシック" charset="0"/>
                </a:rPr>
                <a:t>5</a:t>
              </a:r>
            </a:p>
          </p:txBody>
        </p:sp>
        <p:sp>
          <p:nvSpPr>
            <p:cNvPr id="10" name="Rectangle 73">
              <a:extLst>
                <a:ext uri="{FF2B5EF4-FFF2-40B4-BE49-F238E27FC236}">
                  <a16:creationId xmlns:a16="http://schemas.microsoft.com/office/drawing/2014/main" id="{42872D73-72B6-CC9B-218E-B923BE7BC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" y="1645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atin typeface="Helvetica" charset="0"/>
                  <a:ea typeface="ＭＳ Ｐゴシック" charset="0"/>
                  <a:cs typeface="ＭＳ Ｐゴシック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79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A7301-A24D-6B3D-AE6E-03456B024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5" descr="52899-14new">
            <a:extLst>
              <a:ext uri="{FF2B5EF4-FFF2-40B4-BE49-F238E27FC236}">
                <a16:creationId xmlns:a16="http://schemas.microsoft.com/office/drawing/2014/main" id="{5E0B9C2A-2B9D-3232-B07F-8827CB449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466850"/>
            <a:ext cx="7999365" cy="514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18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17BE-816E-CE14-29F7-B2F556159E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Uma imagem contendo raquete, mesa, jogador, em pé&#10;&#10;Descrição gerada automaticamente">
            <a:extLst>
              <a:ext uri="{FF2B5EF4-FFF2-40B4-BE49-F238E27FC236}">
                <a16:creationId xmlns:a16="http://schemas.microsoft.com/office/drawing/2014/main" id="{595B777C-C39A-8CB9-76AD-C3031F04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80" y="1866900"/>
            <a:ext cx="5160364" cy="3454400"/>
          </a:xfrm>
          <a:prstGeom prst="rect">
            <a:avLst/>
          </a:prstGeom>
        </p:spPr>
      </p:pic>
      <p:pic>
        <p:nvPicPr>
          <p:cNvPr id="7" name="Imagem 6" descr="Mala de viagem&#10;&#10;Descrição gerada automaticamente com confiança média">
            <a:extLst>
              <a:ext uri="{FF2B5EF4-FFF2-40B4-BE49-F238E27FC236}">
                <a16:creationId xmlns:a16="http://schemas.microsoft.com/office/drawing/2014/main" id="{6058313A-438F-6875-4879-8972126C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22" y="1866900"/>
            <a:ext cx="516677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31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55C18-7888-7955-D7C1-7C67765D1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4D392D3-05B9-5017-1014-07A0972E9129}"/>
              </a:ext>
            </a:extLst>
          </p:cNvPr>
          <p:cNvGrpSpPr/>
          <p:nvPr/>
        </p:nvGrpSpPr>
        <p:grpSpPr>
          <a:xfrm>
            <a:off x="1728788" y="1447800"/>
            <a:ext cx="8161337" cy="5064125"/>
            <a:chOff x="141288" y="1219200"/>
            <a:chExt cx="8161337" cy="5064125"/>
          </a:xfrm>
        </p:grpSpPr>
        <p:pic>
          <p:nvPicPr>
            <p:cNvPr id="4" name="Picture 3" descr="IMG_0072 copy">
              <a:extLst>
                <a:ext uri="{FF2B5EF4-FFF2-40B4-BE49-F238E27FC236}">
                  <a16:creationId xmlns:a16="http://schemas.microsoft.com/office/drawing/2014/main" id="{0326FE64-E2D5-CF2B-D4B3-1225E026D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2063" y="1219200"/>
              <a:ext cx="2673350" cy="19177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63500" dir="2700000" algn="ctr" rotWithShape="0">
                <a:srgbClr val="000000">
                  <a:alpha val="7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F7D4E0-2B07-3686-B4E2-D6D1C12EF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288" y="1219200"/>
              <a:ext cx="2351087" cy="1885950"/>
              <a:chOff x="96" y="768"/>
              <a:chExt cx="1605" cy="118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8A40E7-A16D-33BE-2984-31A368783F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" y="768"/>
                <a:ext cx="1584" cy="1188"/>
              </a:xfrm>
              <a:prstGeom prst="rect">
                <a:avLst/>
              </a:prstGeom>
              <a:noFill/>
              <a:effectLst>
                <a:outerShdw blurRad="63500" dist="63500" dir="2700000" algn="ctr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 Box 6">
                <a:extLst>
                  <a:ext uri="{FF2B5EF4-FFF2-40B4-BE49-F238E27FC236}">
                    <a16:creationId xmlns:a16="http://schemas.microsoft.com/office/drawing/2014/main" id="{81D34081-F2B6-06C3-4F18-C3F2D208F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2" y="1584"/>
                <a:ext cx="959" cy="36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dist="63500" dir="2700000" algn="ctr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rgbClr val="E4C252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="1">
                    <a:solidFill>
                      <a:srgbClr val="FFFFFF"/>
                    </a:solidFill>
                    <a:latin typeface="Arial" charset="0"/>
                    <a:ea typeface="ＭＳ Ｐゴシック" charset="0"/>
                  </a:rPr>
                  <a:t>Submodule </a:t>
                </a:r>
              </a:p>
              <a:p>
                <a:pPr algn="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="1">
                    <a:solidFill>
                      <a:srgbClr val="FFFFFF"/>
                    </a:solidFill>
                    <a:latin typeface="Arial" charset="0"/>
                    <a:ea typeface="ＭＳ Ｐゴシック" charset="0"/>
                  </a:rPr>
                  <a:t> 2x5 crystals</a:t>
                </a:r>
                <a:endParaRPr lang="en-GB" sz="1400">
                  <a:solidFill>
                    <a:srgbClr val="FFFFFF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Tahoma" charset="0"/>
                  <a:ea typeface="ＭＳ Ｐゴシック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063827-0C45-099D-6BF4-D36F16D60F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1850" y="1219200"/>
              <a:ext cx="3660775" cy="5064125"/>
              <a:chOff x="3168" y="768"/>
              <a:chExt cx="2498" cy="3190"/>
            </a:xfrm>
          </p:grpSpPr>
          <p:pic>
            <p:nvPicPr>
              <p:cNvPr id="9" name="Picture 8" descr="IMG_0211">
                <a:extLst>
                  <a:ext uri="{FF2B5EF4-FFF2-40B4-BE49-F238E27FC236}">
                    <a16:creationId xmlns:a16="http://schemas.microsoft.com/office/drawing/2014/main" id="{FAEEA878-04E3-320B-A90F-4B56833459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8" y="768"/>
                <a:ext cx="2018" cy="2976"/>
              </a:xfrm>
              <a:prstGeom prst="rect">
                <a:avLst/>
              </a:prstGeom>
              <a:noFill/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 Box 9">
                <a:extLst>
                  <a:ext uri="{FF2B5EF4-FFF2-40B4-BE49-F238E27FC236}">
                    <a16:creationId xmlns:a16="http://schemas.microsoft.com/office/drawing/2014/main" id="{F6488F39-919D-3275-F8F9-B5269ED4DB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1" y="3168"/>
                <a:ext cx="1524" cy="52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400" b="1">
                    <a:solidFill>
                      <a:srgbClr val="FFFFFF"/>
                    </a:solidFill>
                    <a:latin typeface="Tahoma" charset="0"/>
                    <a:ea typeface="ＭＳ Ｐゴシック" charset="0"/>
                  </a:rPr>
                  <a:t>Supermodule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400" b="1">
                    <a:solidFill>
                      <a:srgbClr val="FFFFFF"/>
                    </a:solidFill>
                    <a:latin typeface="Tahoma" charset="0"/>
                    <a:ea typeface="ＭＳ Ｐゴシック" charset="0"/>
                  </a:rPr>
                  <a:t>1700 crytsals</a:t>
                </a:r>
                <a:endParaRPr lang="en-US" sz="2000">
                  <a:solidFill>
                    <a:srgbClr val="FFFFFF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1" name="Text Box 10">
                <a:extLst>
                  <a:ext uri="{FF2B5EF4-FFF2-40B4-BE49-F238E27FC236}">
                    <a16:creationId xmlns:a16="http://schemas.microsoft.com/office/drawing/2014/main" id="{48E18526-2CCA-02B7-1C5E-477B14EA8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9" y="3792"/>
                <a:ext cx="1399" cy="16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sz="1400" dirty="0">
                    <a:latin typeface="Tahoma" charset="0"/>
                    <a:ea typeface="ＭＳ Ｐゴシック" charset="0"/>
                  </a:rPr>
                  <a:t>Total 36 Supermodules </a:t>
                </a:r>
              </a:p>
            </p:txBody>
          </p:sp>
          <p:sp>
            <p:nvSpPr>
              <p:cNvPr id="12" name="AutoShape 11">
                <a:extLst>
                  <a:ext uri="{FF2B5EF4-FFF2-40B4-BE49-F238E27FC236}">
                    <a16:creationId xmlns:a16="http://schemas.microsoft.com/office/drawing/2014/main" id="{E9431961-362C-B2CA-782C-CE223531F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71987">
                <a:off x="3222" y="3450"/>
                <a:ext cx="228" cy="336"/>
              </a:xfrm>
              <a:prstGeom prst="downArrow">
                <a:avLst>
                  <a:gd name="adj1" fmla="val 50000"/>
                  <a:gd name="adj2" fmla="val 36842"/>
                </a:avLst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2357CBB-DF3A-E5A4-9998-FE5F16BF2B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288" y="3200400"/>
              <a:ext cx="4694237" cy="3048000"/>
              <a:chOff x="96" y="2016"/>
              <a:chExt cx="3204" cy="1920"/>
            </a:xfrm>
          </p:grpSpPr>
          <p:pic>
            <p:nvPicPr>
              <p:cNvPr id="14" name="Picture 13" descr="m2-SM0-mounted4">
                <a:extLst>
                  <a:ext uri="{FF2B5EF4-FFF2-40B4-BE49-F238E27FC236}">
                    <a16:creationId xmlns:a16="http://schemas.microsoft.com/office/drawing/2014/main" id="{6F8B0734-D191-D750-9743-CD1613CBE8C4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" y="2016"/>
                <a:ext cx="2832" cy="19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50800" dist="12700" dir="8100000" algn="ctr" rotWithShape="0">
                        <a:srgbClr val="FFFFFF">
                          <a:alpha val="75000"/>
                        </a:srgbClr>
                      </a:outerShdw>
                    </a:effectLst>
                  </a14:hiddenEffects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</p:pic>
          <p:sp>
            <p:nvSpPr>
              <p:cNvPr id="15" name="Text Box 14">
                <a:extLst>
                  <a:ext uri="{FF2B5EF4-FFF2-40B4-BE49-F238E27FC236}">
                    <a16:creationId xmlns:a16="http://schemas.microsoft.com/office/drawing/2014/main" id="{486AE992-F559-4874-9507-72814342AB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3" y="2064"/>
                <a:ext cx="920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gradFill rotWithShape="0">
                      <a:gsLst>
                        <a:gs pos="0">
                          <a:schemeClr val="bg1"/>
                        </a:gs>
                        <a:gs pos="100000">
                          <a:srgbClr val="E4C252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="1">
                    <a:solidFill>
                      <a:srgbClr val="FFFFFF"/>
                    </a:solidFill>
                    <a:latin typeface="Arial" charset="0"/>
                    <a:ea typeface="ＭＳ Ｐゴシック" charset="0"/>
                  </a:rPr>
                  <a:t>Module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="1">
                    <a:solidFill>
                      <a:srgbClr val="FFFFFF"/>
                    </a:solidFill>
                    <a:latin typeface="Arial" charset="0"/>
                    <a:ea typeface="ＭＳ Ｐゴシック" charset="0"/>
                  </a:rPr>
                  <a:t>400 crystals</a:t>
                </a:r>
                <a:endParaRPr lang="en-GB" sz="1400">
                  <a:solidFill>
                    <a:srgbClr val="FFFFFF"/>
                  </a:solidFill>
                  <a:effectDag name="">
                    <a:cont type="tree" name="">
                      <a:effect ref="fillLine"/>
                      <a:outerShdw dist="38100" dir="13500000" algn="br">
                        <a:srgbClr val="FFFFFF"/>
                      </a:outerShdw>
                    </a:cont>
                    <a:cont type="tree" name="">
                      <a:effect ref="fillLine"/>
                      <a:outerShdw dist="38100" dir="2700000" algn="tl">
                        <a:srgbClr val="999999"/>
                      </a:outerShdw>
                    </a:cont>
                    <a:effect ref="fillLine"/>
                  </a:effectDag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6" name="AutoShape 15">
                <a:extLst>
                  <a:ext uri="{FF2B5EF4-FFF2-40B4-BE49-F238E27FC236}">
                    <a16:creationId xmlns:a16="http://schemas.microsoft.com/office/drawing/2014/main" id="{344F2158-DC54-3F66-0C71-6ABD4C54F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611745">
                <a:off x="3072" y="2064"/>
                <a:ext cx="228" cy="336"/>
              </a:xfrm>
              <a:prstGeom prst="downArrow">
                <a:avLst>
                  <a:gd name="adj1" fmla="val 50000"/>
                  <a:gd name="adj2" fmla="val 36842"/>
                </a:avLst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</p:grpSp>
      <p:pic>
        <p:nvPicPr>
          <p:cNvPr id="19" name="Imagem 18" descr="Uma imagem contendo objeto, no interior, motor, bicicleta&#10;&#10;Descrição gerada automaticamente">
            <a:extLst>
              <a:ext uri="{FF2B5EF4-FFF2-40B4-BE49-F238E27FC236}">
                <a16:creationId xmlns:a16="http://schemas.microsoft.com/office/drawing/2014/main" id="{A989A15F-ABA2-78E4-C071-DD78EB731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8" y="0"/>
            <a:ext cx="5330271" cy="35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34820-7C49-A334-13AC-A21E625CF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Uma imagem contendo lego, brinquedo, edifício, grande&#10;&#10;Descrição gerada automaticamente">
            <a:extLst>
              <a:ext uri="{FF2B5EF4-FFF2-40B4-BE49-F238E27FC236}">
                <a16:creationId xmlns:a16="http://schemas.microsoft.com/office/drawing/2014/main" id="{3581F9E8-3019-0FF1-D7D2-BBB89CD0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87" y="1347913"/>
            <a:ext cx="7497826" cy="54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36A38-4972-A6E5-5D99-7E84AB478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cxnSp>
        <p:nvCxnSpPr>
          <p:cNvPr id="17" name="Straight Arrow Connector 8">
            <a:extLst>
              <a:ext uri="{FF2B5EF4-FFF2-40B4-BE49-F238E27FC236}">
                <a16:creationId xmlns:a16="http://schemas.microsoft.com/office/drawing/2014/main" id="{FC63AD6C-1717-CEB5-CCEB-AF7FA81F6B72}"/>
              </a:ext>
            </a:extLst>
          </p:cNvPr>
          <p:cNvCxnSpPr>
            <a:cxnSpLocks/>
          </p:cNvCxnSpPr>
          <p:nvPr/>
        </p:nvCxnSpPr>
        <p:spPr>
          <a:xfrm>
            <a:off x="543311" y="2008988"/>
            <a:ext cx="3525873" cy="2447650"/>
          </a:xfrm>
          <a:prstGeom prst="straightConnector1">
            <a:avLst/>
          </a:prstGeom>
          <a:noFill/>
          <a:ln w="31750" cap="flat" cmpd="sng" algn="ctr">
            <a:solidFill>
              <a:srgbClr val="4F81BD"/>
            </a:solidFill>
            <a:prstDash val="solid"/>
            <a:tailEnd type="triangle" w="lg" len="sm"/>
          </a:ln>
          <a:effectLst/>
        </p:spPr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42C41FB-8139-F967-275E-80B5E9C6B13D}"/>
              </a:ext>
            </a:extLst>
          </p:cNvPr>
          <p:cNvGrpSpPr/>
          <p:nvPr/>
        </p:nvGrpSpPr>
        <p:grpSpPr>
          <a:xfrm>
            <a:off x="940615" y="1369270"/>
            <a:ext cx="3919281" cy="2687353"/>
            <a:chOff x="4123565" y="1871841"/>
            <a:chExt cx="3919281" cy="268735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04F143A-311E-599B-0683-2450FF236303}"/>
                </a:ext>
              </a:extLst>
            </p:cNvPr>
            <p:cNvSpPr/>
            <p:nvPr/>
          </p:nvSpPr>
          <p:spPr>
            <a:xfrm>
              <a:off x="4123565" y="2333506"/>
              <a:ext cx="3824529" cy="2225688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2A722E3D-A192-FEB2-DC57-3123C6149D4A}"/>
                </a:ext>
              </a:extLst>
            </p:cNvPr>
            <p:cNvSpPr txBox="1"/>
            <p:nvPr/>
          </p:nvSpPr>
          <p:spPr>
            <a:xfrm>
              <a:off x="6728062" y="1871841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Detector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BA09EA-D288-E2B0-65DC-8D81BD08F5B4}"/>
              </a:ext>
            </a:extLst>
          </p:cNvPr>
          <p:cNvSpPr txBox="1"/>
          <p:nvPr/>
        </p:nvSpPr>
        <p:spPr>
          <a:xfrm>
            <a:off x="240494" y="4502179"/>
            <a:ext cx="633042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1- Excitação ou ionização de átomos ou moléculas do meio, seguida de relaxação/recombinação e emissão de fótons, com comprimento de onda na região visível ou próxima UV/IR (cintilação).</a:t>
            </a:r>
          </a:p>
          <a:p>
            <a:pPr>
              <a:spcAft>
                <a:spcPts val="600"/>
              </a:spcAft>
            </a:pPr>
            <a:r>
              <a:rPr lang="pt-BR" dirty="0"/>
              <a:t>2- Radiação </a:t>
            </a:r>
            <a:r>
              <a:rPr lang="pt-BR" i="1" dirty="0"/>
              <a:t>Cherenkov</a:t>
            </a:r>
            <a:r>
              <a:rPr lang="pt-BR" dirty="0"/>
              <a:t> (faixa UV) e radiação emitida na transição de dois meios dielétricos (radiação de </a:t>
            </a:r>
            <a:r>
              <a:rPr lang="pt-BR" i="1" dirty="0"/>
              <a:t>transição</a:t>
            </a:r>
            <a:r>
              <a:rPr lang="pt-BR" dirty="0"/>
              <a:t>, faixa de raio-X).</a:t>
            </a:r>
          </a:p>
          <a:p>
            <a:pPr>
              <a:spcAft>
                <a:spcPts val="600"/>
              </a:spcAft>
            </a:pPr>
            <a:r>
              <a:rPr lang="pt-BR" dirty="0"/>
              <a:t>Luz emitida é detectada por um </a:t>
            </a:r>
            <a:r>
              <a:rPr lang="pt-BR" dirty="0" err="1"/>
              <a:t>fotosensor</a:t>
            </a:r>
            <a:r>
              <a:rPr lang="pt-BR" dirty="0"/>
              <a:t>.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1DD1608-3BDD-FF5A-88E4-A5D41BF68089}"/>
              </a:ext>
            </a:extLst>
          </p:cNvPr>
          <p:cNvGrpSpPr/>
          <p:nvPr/>
        </p:nvGrpSpPr>
        <p:grpSpPr>
          <a:xfrm>
            <a:off x="1758204" y="1830935"/>
            <a:ext cx="4933602" cy="2225688"/>
            <a:chOff x="4941154" y="2333506"/>
            <a:chExt cx="4933602" cy="2225688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099F0BA3-512E-A7CA-62F1-BB1AC4B08E61}"/>
                </a:ext>
              </a:extLst>
            </p:cNvPr>
            <p:cNvGrpSpPr/>
            <p:nvPr/>
          </p:nvGrpSpPr>
          <p:grpSpPr>
            <a:xfrm>
              <a:off x="4941154" y="3227718"/>
              <a:ext cx="1479743" cy="448279"/>
              <a:chOff x="4941154" y="3227718"/>
              <a:chExt cx="1479743" cy="448279"/>
            </a:xfrm>
          </p:grpSpPr>
          <p:pic>
            <p:nvPicPr>
              <p:cNvPr id="3" name="Imagem 2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id="{9D66032B-C2F9-C0F2-0EBE-BB2F9B7F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28477" y="3247183"/>
                <a:ext cx="1092420" cy="428814"/>
              </a:xfrm>
              <a:prstGeom prst="rect">
                <a:avLst/>
              </a:prstGeom>
            </p:spPr>
          </p:pic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4558A214-5A9F-3539-1E8A-977F7F9C15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1154" y="3227718"/>
                <a:ext cx="402563" cy="402563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0069701-3ADC-88AE-4047-56A4AD9CF82C}"/>
                </a:ext>
              </a:extLst>
            </p:cNvPr>
            <p:cNvSpPr/>
            <p:nvPr/>
          </p:nvSpPr>
          <p:spPr>
            <a:xfrm>
              <a:off x="7978176" y="2333506"/>
              <a:ext cx="578743" cy="2225688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kern="0" dirty="0" err="1">
                  <a:solidFill>
                    <a:prstClr val="white"/>
                  </a:solidFill>
                  <a:latin typeface="Gill Sans MT"/>
                </a:rPr>
                <a:t>Fotosensor</a:t>
              </a:r>
              <a:endPara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F33C9191-0FFA-3CA4-E876-B35F31B95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666340" y="3112024"/>
              <a:ext cx="1208416" cy="912765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9A8BD4D-850E-2C28-0FF2-3345059FE273}"/>
              </a:ext>
            </a:extLst>
          </p:cNvPr>
          <p:cNvGrpSpPr/>
          <p:nvPr/>
        </p:nvGrpSpPr>
        <p:grpSpPr>
          <a:xfrm>
            <a:off x="2374009" y="1482121"/>
            <a:ext cx="9726322" cy="1294457"/>
            <a:chOff x="2374009" y="1482121"/>
            <a:chExt cx="9726322" cy="129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6">
                  <a:extLst>
                    <a:ext uri="{FF2B5EF4-FFF2-40B4-BE49-F238E27FC236}">
                      <a16:creationId xmlns:a16="http://schemas.microsoft.com/office/drawing/2014/main" id="{A41D5645-E613-4BA9-B312-C46CFF6F132F}"/>
                    </a:ext>
                  </a:extLst>
                </p:cNvPr>
                <p:cNvSpPr txBox="1"/>
                <p:nvPr/>
              </p:nvSpPr>
              <p:spPr>
                <a:xfrm>
                  <a:off x="6818031" y="1482121"/>
                  <a:ext cx="5282300" cy="1294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</m:oMath>
                  </a14:m>
                  <a:r>
                    <a:rPr lang="pt-BR" b="0" dirty="0">
                      <a:ea typeface="Cambria Math" panose="02040503050406030204" pitchFamily="18" charset="0"/>
                    </a:rPr>
                    <a:t>: Número de fótons gerados no cintilador por </a:t>
                  </a:r>
                  <a14:m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MeV</m:t>
                      </m:r>
                    </m:oMath>
                  </a14:m>
                  <a:r>
                    <a:rPr lang="pt-BR" b="0" dirty="0">
                      <a:ea typeface="Cambria Math" panose="02040503050406030204" pitchFamily="18" charset="0"/>
                    </a:rPr>
                    <a:t> de energia depositada</a:t>
                  </a:r>
                </a:p>
                <a:p>
                  <a:pPr>
                    <a:spcAft>
                      <a:spcPts val="4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</m:t>
                          </m:r>
                        </m:sub>
                      </m:sSub>
                    </m:oMath>
                  </a14:m>
                  <a:r>
                    <a:rPr lang="pt-BR" b="0" dirty="0">
                      <a:ea typeface="Cambria Math" panose="02040503050406030204" pitchFamily="18" charset="0"/>
                    </a:rPr>
                    <a:t>: Número de fotoelétrons gerados no </a:t>
                  </a:r>
                  <a:r>
                    <a:rPr lang="pt-BR" b="0" dirty="0" err="1">
                      <a:ea typeface="Cambria Math" panose="02040503050406030204" pitchFamily="18" charset="0"/>
                    </a:rPr>
                    <a:t>fotosensor</a:t>
                  </a:r>
                  <a:r>
                    <a:rPr lang="pt-BR" b="0" dirty="0">
                      <a:ea typeface="Cambria Math" panose="02040503050406030204" pitchFamily="18" charset="0"/>
                    </a:rPr>
                    <a:t> por </a:t>
                  </a:r>
                  <a14:m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MeV</m:t>
                      </m:r>
                    </m:oMath>
                  </a14:m>
                  <a:r>
                    <a:rPr lang="pt-BR" b="0" dirty="0">
                      <a:ea typeface="Cambria Math" panose="02040503050406030204" pitchFamily="18" charset="0"/>
                    </a:rPr>
                    <a:t> de energia depositada no cintilador</a:t>
                  </a:r>
                </a:p>
              </p:txBody>
            </p:sp>
          </mc:Choice>
          <mc:Fallback xmlns="">
            <p:sp>
              <p:nvSpPr>
                <p:cNvPr id="16" name="TextBox 6">
                  <a:extLst>
                    <a:ext uri="{FF2B5EF4-FFF2-40B4-BE49-F238E27FC236}">
                      <a16:creationId xmlns:a16="http://schemas.microsoft.com/office/drawing/2014/main" id="{A41D5645-E613-4BA9-B312-C46CFF6F1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031" y="1482121"/>
                  <a:ext cx="5282300" cy="1294457"/>
                </a:xfrm>
                <a:prstGeom prst="rect">
                  <a:avLst/>
                </a:prstGeom>
                <a:blipFill>
                  <a:blip r:embed="rId4"/>
                  <a:stretch>
                    <a:fillRect l="-923" t="-1887" b="-70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8B8F2FB-C159-A7BB-5762-F1DA4E06E0CE}"/>
                </a:ext>
              </a:extLst>
            </p:cNvPr>
            <p:cNvGrpSpPr/>
            <p:nvPr/>
          </p:nvGrpSpPr>
          <p:grpSpPr>
            <a:xfrm>
              <a:off x="2374009" y="1775796"/>
              <a:ext cx="2873731" cy="933358"/>
              <a:chOff x="2374009" y="1775796"/>
              <a:chExt cx="2873731" cy="933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CaixaDeTexto 19">
                    <a:extLst>
                      <a:ext uri="{FF2B5EF4-FFF2-40B4-BE49-F238E27FC236}">
                        <a16:creationId xmlns:a16="http://schemas.microsoft.com/office/drawing/2014/main" id="{69BD0690-0C6E-25CB-CF72-E47E5026C2CF}"/>
                      </a:ext>
                    </a:extLst>
                  </p:cNvPr>
                  <p:cNvSpPr txBox="1"/>
                  <p:nvPr/>
                </p:nvSpPr>
                <p:spPr>
                  <a:xfrm>
                    <a:off x="2374009" y="2318406"/>
                    <a:ext cx="478870" cy="39074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0" name="CaixaDeTexto 19">
                    <a:extLst>
                      <a:ext uri="{FF2B5EF4-FFF2-40B4-BE49-F238E27FC236}">
                        <a16:creationId xmlns:a16="http://schemas.microsoft.com/office/drawing/2014/main" id="{69BD0690-0C6E-25CB-CF72-E47E5026C2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4009" y="2318406"/>
                    <a:ext cx="478870" cy="3907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063" b="-781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40F36A09-8E2C-35BA-CE5E-A0303876C94E}"/>
                      </a:ext>
                    </a:extLst>
                  </p:cNvPr>
                  <p:cNvSpPr txBox="1"/>
                  <p:nvPr/>
                </p:nvSpPr>
                <p:spPr>
                  <a:xfrm>
                    <a:off x="4768870" y="1775796"/>
                    <a:ext cx="478870" cy="39074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𝑝𝑒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40F36A09-8E2C-35BA-CE5E-A0303876C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8870" y="1775796"/>
                    <a:ext cx="478870" cy="3907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8FAF052-D654-B48C-1336-2C079DA9725E}"/>
              </a:ext>
            </a:extLst>
          </p:cNvPr>
          <p:cNvGrpSpPr/>
          <p:nvPr/>
        </p:nvGrpSpPr>
        <p:grpSpPr>
          <a:xfrm>
            <a:off x="3778232" y="1787709"/>
            <a:ext cx="8322099" cy="2000411"/>
            <a:chOff x="3778232" y="1787709"/>
            <a:chExt cx="8322099" cy="20004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6">
                  <a:extLst>
                    <a:ext uri="{FF2B5EF4-FFF2-40B4-BE49-F238E27FC236}">
                      <a16:creationId xmlns:a16="http://schemas.microsoft.com/office/drawing/2014/main" id="{AC487849-9266-BBA7-28EA-EDD9D27C5826}"/>
                    </a:ext>
                  </a:extLst>
                </p:cNvPr>
                <p:cNvSpPr txBox="1"/>
                <p:nvPr/>
              </p:nvSpPr>
              <p:spPr>
                <a:xfrm>
                  <a:off x="6818031" y="2793937"/>
                  <a:ext cx="5282300" cy="994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a14:m>
                  <a:r>
                    <a:rPr lang="pt-BR" b="0" dirty="0">
                      <a:ea typeface="Cambria Math" panose="02040503050406030204" pitchFamily="18" charset="0"/>
                    </a:rPr>
                    <a:t>: Eficiência de coleta de luz</a:t>
                  </a:r>
                </a:p>
                <a:p>
                  <a:pPr>
                    <a:spcAft>
                      <a:spcPts val="4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a14:m>
                  <a:r>
                    <a:rPr lang="pt-BR" b="0" dirty="0">
                      <a:ea typeface="Cambria Math" panose="02040503050406030204" pitchFamily="18" charset="0"/>
                    </a:rPr>
                    <a:t>: </a:t>
                  </a:r>
                  <a:r>
                    <a:rPr lang="pt-BR" b="0" i="1" dirty="0">
                      <a:ea typeface="Cambria Math" panose="02040503050406030204" pitchFamily="18" charset="0"/>
                    </a:rPr>
                    <a:t>Eficiência quântica</a:t>
                  </a:r>
                  <a:r>
                    <a:rPr lang="pt-BR" b="0" dirty="0">
                      <a:ea typeface="Cambria Math" panose="02040503050406030204" pitchFamily="18" charset="0"/>
                    </a:rPr>
                    <a:t> do </a:t>
                  </a:r>
                  <a:r>
                    <a:rPr lang="pt-BR" b="0" dirty="0" err="1">
                      <a:ea typeface="Cambria Math" panose="02040503050406030204" pitchFamily="18" charset="0"/>
                    </a:rPr>
                    <a:t>fososensor</a:t>
                  </a:r>
                  <a:r>
                    <a:rPr lang="pt-BR" dirty="0">
                      <a:ea typeface="Cambria Math" panose="02040503050406030204" pitchFamily="18" charset="0"/>
                    </a:rPr>
                    <a:t>; número de fotoelétrons gerados em média por fóton incidente</a:t>
                  </a:r>
                  <a:endParaRPr lang="pt-BR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6">
                  <a:extLst>
                    <a:ext uri="{FF2B5EF4-FFF2-40B4-BE49-F238E27FC236}">
                      <a16:creationId xmlns:a16="http://schemas.microsoft.com/office/drawing/2014/main" id="{AC487849-9266-BBA7-28EA-EDD9D27C5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031" y="2793937"/>
                  <a:ext cx="5282300" cy="994183"/>
                </a:xfrm>
                <a:prstGeom prst="rect">
                  <a:avLst/>
                </a:prstGeom>
                <a:blipFill>
                  <a:blip r:embed="rId7"/>
                  <a:stretch>
                    <a:fillRect l="-923" t="-3067" b="-920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9EB9EE8F-91CC-D149-5C84-C102644F5875}"/>
                </a:ext>
              </a:extLst>
            </p:cNvPr>
            <p:cNvGrpSpPr/>
            <p:nvPr/>
          </p:nvGrpSpPr>
          <p:grpSpPr>
            <a:xfrm>
              <a:off x="3778232" y="1787709"/>
              <a:ext cx="1012982" cy="921445"/>
              <a:chOff x="3778232" y="1787709"/>
              <a:chExt cx="1012982" cy="9214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CaixaDeTexto 25">
                    <a:extLst>
                      <a:ext uri="{FF2B5EF4-FFF2-40B4-BE49-F238E27FC236}">
                        <a16:creationId xmlns:a16="http://schemas.microsoft.com/office/drawing/2014/main" id="{03A1EEA3-38CF-3372-9D6E-E1293A49C055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232" y="2339822"/>
                    <a:ext cx="41717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6" name="CaixaDeTexto 25">
                    <a:extLst>
                      <a:ext uri="{FF2B5EF4-FFF2-40B4-BE49-F238E27FC236}">
                        <a16:creationId xmlns:a16="http://schemas.microsoft.com/office/drawing/2014/main" id="{03A1EEA3-38CF-3372-9D6E-E1293A49C0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232" y="2339822"/>
                    <a:ext cx="41717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aixaDeTexto 26">
                    <a:extLst>
                      <a:ext uri="{FF2B5EF4-FFF2-40B4-BE49-F238E27FC236}">
                        <a16:creationId xmlns:a16="http://schemas.microsoft.com/office/drawing/2014/main" id="{DBEC7B90-6E3A-73AE-A7C9-A6452A479D1D}"/>
                      </a:ext>
                    </a:extLst>
                  </p:cNvPr>
                  <p:cNvSpPr txBox="1"/>
                  <p:nvPr/>
                </p:nvSpPr>
                <p:spPr>
                  <a:xfrm>
                    <a:off x="4374037" y="1787709"/>
                    <a:ext cx="417177" cy="38888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7" name="CaixaDeTexto 26">
                    <a:extLst>
                      <a:ext uri="{FF2B5EF4-FFF2-40B4-BE49-F238E27FC236}">
                        <a16:creationId xmlns:a16="http://schemas.microsoft.com/office/drawing/2014/main" id="{DBEC7B90-6E3A-73AE-A7C9-A6452A479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4037" y="1787709"/>
                    <a:ext cx="417177" cy="388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81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6">
                <a:extLst>
                  <a:ext uri="{FF2B5EF4-FFF2-40B4-BE49-F238E27FC236}">
                    <a16:creationId xmlns:a16="http://schemas.microsoft.com/office/drawing/2014/main" id="{07B30BBD-2A8F-82AC-F9AF-47FF53BD19BA}"/>
                  </a:ext>
                </a:extLst>
              </p:cNvPr>
              <p:cNvSpPr txBox="1"/>
              <p:nvPr/>
            </p:nvSpPr>
            <p:spPr>
              <a:xfrm>
                <a:off x="6818031" y="3805479"/>
                <a:ext cx="5282300" cy="442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pt-B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6">
                <a:extLst>
                  <a:ext uri="{FF2B5EF4-FFF2-40B4-BE49-F238E27FC236}">
                    <a16:creationId xmlns:a16="http://schemas.microsoft.com/office/drawing/2014/main" id="{07B30BBD-2A8F-82AC-F9AF-47FF53BD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031" y="3805479"/>
                <a:ext cx="5282300" cy="4420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5686B64A-F8A6-D4D5-E115-70E11E8DB7ED}"/>
                  </a:ext>
                </a:extLst>
              </p:cNvPr>
              <p:cNvSpPr txBox="1"/>
              <p:nvPr/>
            </p:nvSpPr>
            <p:spPr>
              <a:xfrm>
                <a:off x="6818031" y="4264882"/>
                <a:ext cx="52823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b="0" dirty="0">
                    <a:ea typeface="Cambria Math" panose="02040503050406030204" pitchFamily="18" charset="0"/>
                  </a:rPr>
                  <a:t> (ou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pt-BR" b="0" dirty="0">
                    <a:ea typeface="Cambria Math" panose="02040503050406030204" pitchFamily="18" charset="0"/>
                  </a:rPr>
                  <a:t>): Ganho do </a:t>
                </a:r>
                <a:r>
                  <a:rPr lang="pt-BR" b="0" dirty="0" err="1">
                    <a:ea typeface="Cambria Math" panose="02040503050406030204" pitchFamily="18" charset="0"/>
                  </a:rPr>
                  <a:t>fososensor</a:t>
                </a:r>
                <a:r>
                  <a:rPr lang="pt-BR" dirty="0">
                    <a:ea typeface="Cambria Math" panose="02040503050406030204" pitchFamily="18" charset="0"/>
                  </a:rPr>
                  <a:t>; carga coletada por fotoelétron</a:t>
                </a:r>
                <a:endParaRPr lang="pt-B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5686B64A-F8A6-D4D5-E115-70E11E8DB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031" y="4264882"/>
                <a:ext cx="5282300" cy="646331"/>
              </a:xfrm>
              <a:prstGeom prst="rect">
                <a:avLst/>
              </a:prstGeom>
              <a:blipFill>
                <a:blip r:embed="rId11"/>
                <a:stretch>
                  <a:fillRect l="-923"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ítulo 1">
            <a:extLst>
              <a:ext uri="{FF2B5EF4-FFF2-40B4-BE49-F238E27FC236}">
                <a16:creationId xmlns:a16="http://schemas.microsoft.com/office/drawing/2014/main" id="{E7E43C3C-654F-913B-6F28-5DC73544EDFF}"/>
              </a:ext>
            </a:extLst>
          </p:cNvPr>
          <p:cNvSpPr txBox="1">
            <a:spLocks/>
          </p:cNvSpPr>
          <p:nvPr/>
        </p:nvSpPr>
        <p:spPr>
          <a:xfrm>
            <a:off x="893380" y="330525"/>
            <a:ext cx="10472212" cy="85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0" i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Detectores de fótons</a:t>
            </a: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F5320FE3-9885-9B01-B631-004E2C6B09DC}"/>
              </a:ext>
            </a:extLst>
          </p:cNvPr>
          <p:cNvSpPr txBox="1"/>
          <p:nvPr/>
        </p:nvSpPr>
        <p:spPr>
          <a:xfrm>
            <a:off x="6818031" y="4928572"/>
            <a:ext cx="528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pt-BR" dirty="0">
                <a:ea typeface="Cambria Math" panose="02040503050406030204" pitchFamily="18" charset="0"/>
              </a:rPr>
              <a:t>Número de fótons emitidos proporcional à energia depositada, e carga elétrica gerada pelo fotossensor proporcional ao número de fótons incidentes (idealmente).</a:t>
            </a:r>
            <a:endParaRPr lang="pt-BR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42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33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7F55F-DE51-F502-0018-8B8A40D09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Cintiladores orgânicos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0C5EB3DE-7B3B-45F4-9E1F-E7CC52E2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644" y="1387534"/>
            <a:ext cx="4116001" cy="5398034"/>
          </a:xfrm>
          <a:prstGeom prst="rect">
            <a:avLst/>
          </a:prstGeom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11D5C998-2F09-F233-01BB-AB14967D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6" y="4495169"/>
            <a:ext cx="6489471" cy="2014249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B1BF1630-4690-47B0-A5F8-E68D4F311BAA}"/>
              </a:ext>
            </a:extLst>
          </p:cNvPr>
          <p:cNvSpPr txBox="1"/>
          <p:nvPr/>
        </p:nvSpPr>
        <p:spPr>
          <a:xfrm>
            <a:off x="676621" y="1421123"/>
            <a:ext cx="648947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pt-BR" dirty="0">
                <a:ea typeface="Cambria Math" panose="02040503050406030204" pitchFamily="18" charset="0"/>
              </a:rPr>
              <a:t>- Compostos orgânicos com estrutura molecular tipo benzeno.</a:t>
            </a:r>
          </a:p>
          <a:p>
            <a:pPr>
              <a:spcAft>
                <a:spcPts val="400"/>
              </a:spcAft>
            </a:pPr>
            <a:r>
              <a:rPr lang="pt-BR" b="0" dirty="0">
                <a:ea typeface="Cambria Math" panose="02040503050406030204" pitchFamily="18" charset="0"/>
              </a:rPr>
              <a:t>- Como cristal, soluções líquidas, com solvente orgânico, e plásticos, com base de polímero.</a:t>
            </a:r>
          </a:p>
          <a:p>
            <a:pPr>
              <a:spcAft>
                <a:spcPts val="400"/>
              </a:spcAft>
            </a:pPr>
            <a:r>
              <a:rPr lang="pt-BR" b="0" dirty="0">
                <a:ea typeface="Cambria Math" panose="02040503050406030204" pitchFamily="18" charset="0"/>
              </a:rPr>
              <a:t>- Agentes fluorescentes adicionados como dopantes absorvendo e reemitindo luz com comprimento de onda maior e diminuindo absorção.</a:t>
            </a:r>
          </a:p>
          <a:p>
            <a:pPr>
              <a:spcAft>
                <a:spcPts val="400"/>
              </a:spcAft>
            </a:pPr>
            <a:r>
              <a:rPr lang="pt-BR" b="0" dirty="0">
                <a:ea typeface="Cambria Math" panose="02040503050406030204" pitchFamily="18" charset="0"/>
              </a:rPr>
              <a:t>- Cintiladores orgânicos são rápidos (poucos </a:t>
            </a:r>
            <a:r>
              <a:rPr lang="pt-BR" b="0" dirty="0" err="1">
                <a:ea typeface="Cambria Math" panose="02040503050406030204" pitchFamily="18" charset="0"/>
              </a:rPr>
              <a:t>ns</a:t>
            </a:r>
            <a:r>
              <a:rPr lang="pt-BR" b="0" dirty="0">
                <a:ea typeface="Cambria Math" panose="02040503050406030204" pitchFamily="18" charset="0"/>
              </a:rPr>
              <a:t> de tempo de decaimento) e apresentação saturação para alta densidade de ionização (fórmula de </a:t>
            </a:r>
            <a:r>
              <a:rPr lang="pt-BR" b="0" dirty="0" err="1">
                <a:ea typeface="Cambria Math" panose="02040503050406030204" pitchFamily="18" charset="0"/>
              </a:rPr>
              <a:t>Birks</a:t>
            </a:r>
            <a:r>
              <a:rPr lang="pt-BR" b="0" dirty="0">
                <a:ea typeface="Cambria Math" panose="02040503050406030204" pitchFamily="18" charset="0"/>
              </a:rPr>
              <a:t>).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E197269-5476-6EBF-7593-2810CC6D4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6327" y="63792"/>
            <a:ext cx="2689905" cy="1236488"/>
          </a:xfrm>
          <a:prstGeom prst="rect">
            <a:avLst/>
          </a:prstGeom>
        </p:spPr>
      </p:pic>
      <p:pic>
        <p:nvPicPr>
          <p:cNvPr id="17" name="Imagem 16" descr="Tabela&#10;&#10;Descrição gerada automaticamente">
            <a:extLst>
              <a:ext uri="{FF2B5EF4-FFF2-40B4-BE49-F238E27FC236}">
                <a16:creationId xmlns:a16="http://schemas.microsoft.com/office/drawing/2014/main" id="{A704DB06-4567-3533-BF9F-552194CCB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41" y="4421911"/>
            <a:ext cx="7105838" cy="21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2AE88-3DA9-BA60-E129-C74D0DFDB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Cintiladores inorgânicos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7429008-9F81-6011-DCC9-DB28108937B1}"/>
              </a:ext>
            </a:extLst>
          </p:cNvPr>
          <p:cNvGrpSpPr/>
          <p:nvPr/>
        </p:nvGrpSpPr>
        <p:grpSpPr>
          <a:xfrm>
            <a:off x="4464424" y="1503986"/>
            <a:ext cx="7362805" cy="3052646"/>
            <a:chOff x="2540777" y="1688403"/>
            <a:chExt cx="8525733" cy="3692740"/>
          </a:xfrm>
        </p:grpSpPr>
        <p:pic>
          <p:nvPicPr>
            <p:cNvPr id="5" name="Imagem 4" descr="Diagrama, Esquemático&#10;&#10;Descrição gerada automaticamente">
              <a:extLst>
                <a:ext uri="{FF2B5EF4-FFF2-40B4-BE49-F238E27FC236}">
                  <a16:creationId xmlns:a16="http://schemas.microsoft.com/office/drawing/2014/main" id="{1E6F8CFF-91A7-7175-FF74-58BB3926C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777" y="1688403"/>
              <a:ext cx="8525733" cy="3692740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7D4E46F-B0EA-4C7B-05EA-AC222D1F6E1F}"/>
                </a:ext>
              </a:extLst>
            </p:cNvPr>
            <p:cNvSpPr txBox="1"/>
            <p:nvPr/>
          </p:nvSpPr>
          <p:spPr>
            <a:xfrm>
              <a:off x="10306950" y="3911878"/>
              <a:ext cx="31611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</a:rPr>
                <a:t>&lt;</a:t>
              </a:r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FE3A9509-0B89-4726-BAE7-8482437A5135}"/>
              </a:ext>
            </a:extLst>
          </p:cNvPr>
          <p:cNvSpPr txBox="1"/>
          <p:nvPr/>
        </p:nvSpPr>
        <p:spPr>
          <a:xfrm>
            <a:off x="364771" y="1503986"/>
            <a:ext cx="393060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pt-BR" dirty="0">
                <a:ea typeface="Cambria Math" panose="02040503050406030204" pitchFamily="18" charset="0"/>
              </a:rPr>
              <a:t>- Estruturas cristalinas (e.g. </a:t>
            </a:r>
            <a:r>
              <a:rPr lang="pt-BR" dirty="0" err="1">
                <a:ea typeface="Cambria Math" panose="02040503050406030204" pitchFamily="18" charset="0"/>
              </a:rPr>
              <a:t>NaI</a:t>
            </a:r>
            <a:r>
              <a:rPr lang="pt-BR" dirty="0">
                <a:ea typeface="Cambria Math" panose="02040503050406030204" pitchFamily="18" charset="0"/>
              </a:rPr>
              <a:t>, </a:t>
            </a:r>
            <a:r>
              <a:rPr lang="pt-BR" dirty="0" err="1">
                <a:ea typeface="Cambria Math" panose="02040503050406030204" pitchFamily="18" charset="0"/>
              </a:rPr>
              <a:t>CsI</a:t>
            </a:r>
            <a:r>
              <a:rPr lang="pt-BR" dirty="0">
                <a:ea typeface="Cambria Math" panose="02040503050406030204" pitchFamily="18" charset="0"/>
              </a:rPr>
              <a:t>, BaF2, Bi4Ge3O12)</a:t>
            </a:r>
          </a:p>
          <a:p>
            <a:pPr>
              <a:spcAft>
                <a:spcPts val="400"/>
              </a:spcAft>
            </a:pPr>
            <a:r>
              <a:rPr lang="pt-BR" b="0" i="1" dirty="0">
                <a:ea typeface="Cambria Math" panose="02040503050406030204" pitchFamily="18" charset="0"/>
              </a:rPr>
              <a:t>- Gap</a:t>
            </a:r>
            <a:r>
              <a:rPr lang="pt-BR" b="0" dirty="0">
                <a:ea typeface="Cambria Math" panose="02040503050406030204" pitchFamily="18" charset="0"/>
              </a:rPr>
              <a:t> de energia entre bandas de valência e condução relativamente alto, poucos elétrons na banda de condução, para que seja transparente à luz emitida.</a:t>
            </a:r>
          </a:p>
          <a:p>
            <a:pPr>
              <a:spcAft>
                <a:spcPts val="400"/>
              </a:spcAft>
            </a:pPr>
            <a:r>
              <a:rPr lang="pt-BR" b="0" dirty="0">
                <a:ea typeface="Cambria Math" panose="02040503050406030204" pitchFamily="18" charset="0"/>
              </a:rPr>
              <a:t>- Emissão de luz via recombinação direta ou via estado “</a:t>
            </a:r>
            <a:r>
              <a:rPr lang="pt-BR" b="0" dirty="0" err="1">
                <a:ea typeface="Cambria Math" panose="02040503050406030204" pitchFamily="18" charset="0"/>
              </a:rPr>
              <a:t>exciton</a:t>
            </a:r>
            <a:r>
              <a:rPr lang="pt-BR" b="0" dirty="0">
                <a:ea typeface="Cambria Math" panose="02040503050406030204" pitchFamily="18" charset="0"/>
              </a:rPr>
              <a:t>”.</a:t>
            </a:r>
          </a:p>
          <a:p>
            <a:pPr>
              <a:spcAft>
                <a:spcPts val="400"/>
              </a:spcAft>
            </a:pPr>
            <a:r>
              <a:rPr lang="pt-BR" dirty="0">
                <a:ea typeface="Cambria Math" panose="02040503050406030204" pitchFamily="18" charset="0"/>
              </a:rPr>
              <a:t>- Para aumentar eficiência de cintilação, impurezas dopantes são adicionadas à rede cristalina (e.g. </a:t>
            </a:r>
            <a:r>
              <a:rPr lang="pt-BR" dirty="0" err="1">
                <a:ea typeface="Cambria Math" panose="02040503050406030204" pitchFamily="18" charset="0"/>
              </a:rPr>
              <a:t>Tl</a:t>
            </a:r>
            <a:r>
              <a:rPr lang="pt-BR" dirty="0">
                <a:ea typeface="Cambria Math" panose="02040503050406030204" pitchFamily="18" charset="0"/>
              </a:rPr>
              <a:t>) que criam centros de ativação facilitando a emissão de luz. </a:t>
            </a:r>
            <a:endParaRPr lang="pt-BR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24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26539-9AED-E233-EE62-91DCE7FEC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235E9-C24C-5B07-FA3B-011310380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Cintiladores inorgânicos</a:t>
            </a: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2EAC7158-85B2-495C-5811-9163E6DE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556" y="1201030"/>
            <a:ext cx="7885860" cy="55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02C8BD6A-6567-1933-ED5A-ED197A3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17" y="1330217"/>
            <a:ext cx="10027165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B57BF-67A2-4EDF-A8B4-5A8388347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93F26-F27B-754C-5FBC-85AC9C429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380" y="202653"/>
            <a:ext cx="11024556" cy="1079609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Fotosensores</a:t>
            </a:r>
            <a:r>
              <a:rPr lang="pt-BR" dirty="0"/>
              <a:t> – PMT (Fotomultiplicadora)</a:t>
            </a:r>
          </a:p>
        </p:txBody>
      </p:sp>
      <p:pic>
        <p:nvPicPr>
          <p:cNvPr id="4" name="Imagem 3" descr="Gráfico, Diagrama&#10;&#10;Descrição gerada automaticamente">
            <a:extLst>
              <a:ext uri="{FF2B5EF4-FFF2-40B4-BE49-F238E27FC236}">
                <a16:creationId xmlns:a16="http://schemas.microsoft.com/office/drawing/2014/main" id="{5E8C88BD-375C-5ECD-A372-7D7A6111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16" y="1549768"/>
            <a:ext cx="8541189" cy="4502381"/>
          </a:xfrm>
          <a:prstGeom prst="rect">
            <a:avLst/>
          </a:prstGeom>
        </p:spPr>
      </p:pic>
      <p:pic>
        <p:nvPicPr>
          <p:cNvPr id="6" name="Imagem 5" descr="Vaso de cerâmica&#10;&#10;Descrição gerada automaticamente com confiança baixa">
            <a:extLst>
              <a:ext uri="{FF2B5EF4-FFF2-40B4-BE49-F238E27FC236}">
                <a16:creationId xmlns:a16="http://schemas.microsoft.com/office/drawing/2014/main" id="{33775031-C30E-4251-2341-A57252B1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36" y="2919740"/>
            <a:ext cx="5080064" cy="39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8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F1FDD-E6C9-8266-538E-53549A004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Fotosensores</a:t>
            </a:r>
            <a:r>
              <a:rPr lang="pt-BR" dirty="0"/>
              <a:t> – MCP-PMT</a:t>
            </a:r>
          </a:p>
        </p:txBody>
      </p:sp>
      <p:pic>
        <p:nvPicPr>
          <p:cNvPr id="5" name="Imagem 4" descr="Uma imagem contendo arma, soco inglês&#10;&#10;Descrição gerada automaticamente">
            <a:extLst>
              <a:ext uri="{FF2B5EF4-FFF2-40B4-BE49-F238E27FC236}">
                <a16:creationId xmlns:a16="http://schemas.microsoft.com/office/drawing/2014/main" id="{DBB3B84B-6CB0-0F72-DBAC-AC1E96F2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80" y="1495586"/>
            <a:ext cx="10497763" cy="49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9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67D66-13B0-A255-B0FA-F18AA8FAC1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Fotosensores</a:t>
            </a:r>
            <a:r>
              <a:rPr lang="pt-BR" dirty="0"/>
              <a:t> – Semicondutores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BFF1E0E1-CC4B-BE61-EECA-CF9A6EA68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269" y="1849425"/>
            <a:ext cx="5451515" cy="3794682"/>
          </a:xfrm>
          <a:prstGeom prst="rect">
            <a:avLst/>
          </a:prstGeom>
        </p:spPr>
      </p:pic>
      <p:pic>
        <p:nvPicPr>
          <p:cNvPr id="7" name="Imagem 6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59621EC7-B00A-6BE3-40C6-FC9544FEA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0" y="4522161"/>
            <a:ext cx="2850384" cy="1956003"/>
          </a:xfrm>
          <a:prstGeom prst="rect">
            <a:avLst/>
          </a:prstGeom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55A2CFCB-5430-A4BD-A31C-3B53A63C8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80" y="1849425"/>
            <a:ext cx="4971155" cy="2580447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3C5F0E7-24C8-6271-A5F2-96689082A008}"/>
              </a:ext>
            </a:extLst>
          </p:cNvPr>
          <p:cNvSpPr txBox="1"/>
          <p:nvPr/>
        </p:nvSpPr>
        <p:spPr>
          <a:xfrm>
            <a:off x="6247268" y="5959689"/>
            <a:ext cx="545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pt-BR" dirty="0">
                <a:ea typeface="Cambria Math" panose="02040503050406030204" pitchFamily="18" charset="0"/>
              </a:rPr>
              <a:t>Possível operar APD em modo </a:t>
            </a:r>
            <a:r>
              <a:rPr lang="pt-BR" i="1" dirty="0" err="1">
                <a:ea typeface="Cambria Math" panose="02040503050406030204" pitchFamily="18" charset="0"/>
              </a:rPr>
              <a:t>breakdown</a:t>
            </a:r>
            <a:endParaRPr lang="pt-BR" b="0" i="1" dirty="0"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D08F87D-E493-7846-A0C6-D12679AF63AB}"/>
              </a:ext>
            </a:extLst>
          </p:cNvPr>
          <p:cNvSpPr txBox="1"/>
          <p:nvPr/>
        </p:nvSpPr>
        <p:spPr>
          <a:xfrm>
            <a:off x="893380" y="1381177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p-i-n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59FE293-B9E8-0511-0025-10F1563C85BF}"/>
              </a:ext>
            </a:extLst>
          </p:cNvPr>
          <p:cNvSpPr txBox="1"/>
          <p:nvPr/>
        </p:nvSpPr>
        <p:spPr>
          <a:xfrm>
            <a:off x="6247268" y="1365788"/>
            <a:ext cx="3244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Avalanche </a:t>
            </a:r>
            <a:r>
              <a:rPr lang="pt-BR" sz="2000" dirty="0" err="1"/>
              <a:t>photodiode</a:t>
            </a:r>
            <a:r>
              <a:rPr lang="pt-BR" sz="2000" dirty="0"/>
              <a:t> (APD)</a:t>
            </a:r>
          </a:p>
        </p:txBody>
      </p:sp>
    </p:spTree>
    <p:extLst>
      <p:ext uri="{BB962C8B-B14F-4D97-AF65-F5344CB8AC3E}">
        <p14:creationId xmlns:p14="http://schemas.microsoft.com/office/powerpoint/2010/main" val="264649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theme/theme1.xml><?xml version="1.0" encoding="utf-8"?>
<a:theme xmlns:a="http://schemas.openxmlformats.org/drawingml/2006/main" name="Theme-Black-1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-Black-1" id="{EB199481-79A6-424A-90AA-35C102B907A1}" vid="{519E2FDC-BE5B-4E3D-BB19-8DFB644ECC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Theme-Dark-1</Template>
  <TotalTime>4436</TotalTime>
  <Words>464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Cambria Math</vt:lpstr>
      <vt:lpstr>Century Schoolbook</vt:lpstr>
      <vt:lpstr>Corbel</vt:lpstr>
      <vt:lpstr>Gill Sans MT</vt:lpstr>
      <vt:lpstr>Helvetica</vt:lpstr>
      <vt:lpstr>Tahoma</vt:lpstr>
      <vt:lpstr>Theme-Black-1</vt:lpstr>
      <vt:lpstr>Interações em detectores Conversão fotônica</vt:lpstr>
      <vt:lpstr> </vt:lpstr>
      <vt:lpstr>Cintiladores orgânicos</vt:lpstr>
      <vt:lpstr>Cintiladores inorgânicos</vt:lpstr>
      <vt:lpstr>Cintiladores inorgânicos</vt:lpstr>
      <vt:lpstr>Apresentação do PowerPoint</vt:lpstr>
      <vt:lpstr>Fotosensores – PMT (Fotomultiplicadora)</vt:lpstr>
      <vt:lpstr>Fotosensores – MCP-PMT</vt:lpstr>
      <vt:lpstr>Fotosensores – Semicondutores</vt:lpstr>
      <vt:lpstr>Apresentação do PowerPoint</vt:lpstr>
      <vt:lpstr>Multi-Pixel Photon Counter – SiPM</vt:lpstr>
      <vt:lpstr>Multi-Pixel Photon Counter – SiPM</vt:lpstr>
      <vt:lpstr>Detectores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Vilela Pereira</dc:creator>
  <cp:lastModifiedBy>Antonio Vilela Pereira</cp:lastModifiedBy>
  <cp:revision>18</cp:revision>
  <dcterms:created xsi:type="dcterms:W3CDTF">2024-11-08T14:24:48Z</dcterms:created>
  <dcterms:modified xsi:type="dcterms:W3CDTF">2024-11-14T20:20:58Z</dcterms:modified>
</cp:coreProperties>
</file>